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17" r:id="rId2"/>
    <p:sldId id="726" r:id="rId3"/>
    <p:sldId id="727" r:id="rId4"/>
    <p:sldId id="742" r:id="rId5"/>
    <p:sldId id="728" r:id="rId6"/>
    <p:sldId id="729" r:id="rId7"/>
    <p:sldId id="731" r:id="rId8"/>
    <p:sldId id="730" r:id="rId9"/>
    <p:sldId id="738" r:id="rId10"/>
    <p:sldId id="723" r:id="rId11"/>
    <p:sldId id="732" r:id="rId12"/>
    <p:sldId id="733" r:id="rId13"/>
    <p:sldId id="734" r:id="rId14"/>
    <p:sldId id="736" r:id="rId15"/>
    <p:sldId id="735" r:id="rId16"/>
  </p:sldIdLst>
  <p:sldSz cx="9144000" cy="6858000" type="screen4x3"/>
  <p:notesSz cx="6934200" cy="92329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8">
          <p15:clr>
            <a:srgbClr val="A4A3A4"/>
          </p15:clr>
        </p15:guide>
        <p15:guide id="2" pos="218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0BBE"/>
    <a:srgbClr val="008000"/>
    <a:srgbClr val="006000"/>
    <a:srgbClr val="339933"/>
    <a:srgbClr val="33CC33"/>
    <a:srgbClr val="7D92E9"/>
    <a:srgbClr val="2CB22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87" autoAdjust="0"/>
    <p:restoredTop sz="94663" autoAdjust="0"/>
  </p:normalViewPr>
  <p:slideViewPr>
    <p:cSldViewPr>
      <p:cViewPr varScale="1">
        <p:scale>
          <a:sx n="118" d="100"/>
          <a:sy n="118" d="100"/>
        </p:scale>
        <p:origin x="82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3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1940" y="48"/>
      </p:cViewPr>
      <p:guideLst>
        <p:guide orient="horz" pos="2908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2866BA45-6AF5-289B-11E0-F83BBB1603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t" anchorCtr="0" compatLnSpc="1">
            <a:prstTxWarp prst="textNoShape">
              <a:avLst/>
            </a:prstTxWarp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5DB5BACC-8567-8932-9B54-377849B57B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t" anchorCtr="0" compatLnSpc="1">
            <a:prstTxWarp prst="textNoShape">
              <a:avLst/>
            </a:prstTxWarp>
          </a:bodyPr>
          <a:lstStyle>
            <a:lvl1pPr algn="r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>
            <a:extLst>
              <a:ext uri="{FF2B5EF4-FFF2-40B4-BE49-F238E27FC236}">
                <a16:creationId xmlns:a16="http://schemas.microsoft.com/office/drawing/2014/main" id="{96F03B22-1798-6F8A-1574-65899372513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b" anchorCtr="0" compatLnSpc="1">
            <a:prstTxWarp prst="textNoShape">
              <a:avLst/>
            </a:prstTxWarp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>
            <a:extLst>
              <a:ext uri="{FF2B5EF4-FFF2-40B4-BE49-F238E27FC236}">
                <a16:creationId xmlns:a16="http://schemas.microsoft.com/office/drawing/2014/main" id="{814BD5EA-A4BC-1EB0-C54B-BBDBBCA5CE0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85" tIns="46192" rIns="92385" bIns="46192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76E64244-03C8-4FA6-AA97-0531B1E0CB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>
            <a:extLst>
              <a:ext uri="{FF2B5EF4-FFF2-40B4-BE49-F238E27FC236}">
                <a16:creationId xmlns:a16="http://schemas.microsoft.com/office/drawing/2014/main" id="{8E78AEAD-6F61-1B2A-C995-0E39F328D4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873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130D5735-0DB4-01CD-D52B-55F3A5643E3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746875" y="0"/>
            <a:ext cx="1873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>
            <a:lvl1pPr algn="r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08EE64A-9C6E-DF60-D640-1EE417F45F0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93738"/>
            <a:ext cx="4616450" cy="34623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FCB2377A-8C7A-B2F6-6EC2-8EC567F6CC6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386263"/>
            <a:ext cx="267176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1014" name="Rectangle 6">
            <a:extLst>
              <a:ext uri="{FF2B5EF4-FFF2-40B4-BE49-F238E27FC236}">
                <a16:creationId xmlns:a16="http://schemas.microsoft.com/office/drawing/2014/main" id="{AB12A261-3C40-E962-336A-474422FAC1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5088"/>
            <a:ext cx="1873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b" anchorCtr="0" compatLnSpc="1">
            <a:prstTxWarp prst="textNoShape">
              <a:avLst/>
            </a:prstTxWarp>
            <a:spAutoFit/>
          </a:bodyPr>
          <a:lstStyle>
            <a:lvl1pPr algn="l" defTabSz="92459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5" name="Rectangle 7">
            <a:extLst>
              <a:ext uri="{FF2B5EF4-FFF2-40B4-BE49-F238E27FC236}">
                <a16:creationId xmlns:a16="http://schemas.microsoft.com/office/drawing/2014/main" id="{7669C83B-D8F1-1B53-8F11-4673BA01E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567488" y="8955088"/>
            <a:ext cx="3667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385" tIns="46192" rIns="92385" bIns="46192" numCol="1" anchor="b" anchorCtr="0" compatLnSpc="1">
            <a:prstTxWarp prst="textNoShape">
              <a:avLst/>
            </a:prstTxWarp>
            <a:spAutoFit/>
          </a:bodyPr>
          <a:lstStyle>
            <a:lvl1pPr algn="r" defTabSz="923925">
              <a:defRPr sz="1200"/>
            </a:lvl1pPr>
          </a:lstStyle>
          <a:p>
            <a:fld id="{57D8D7CE-04A3-41D9-A100-BF5DD77A09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9C654C25-9A8A-7A40-10FE-EC66BC1FBA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E58CBCB-7778-D572-FD1C-868501627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3D3EFA71-73D7-EF52-A608-3B30D3315A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3925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3925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3925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3925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39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DE68E6-D4D6-4A6F-A793-2133FDECE297}" type="slidenum">
              <a:rPr lang="en-US" altLang="en-US" sz="1200"/>
              <a:pPr/>
              <a:t>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5869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7449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9023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7661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10046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28600"/>
            <a:ext cx="21907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4198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9088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7086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228600" y="2209800"/>
            <a:ext cx="87630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5370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69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4181168" y="2740396"/>
            <a:ext cx="106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4194687" y="2924543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4181168" y="3165848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194687" y="3568150"/>
            <a:ext cx="1066800" cy="241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</p:txBody>
      </p:sp>
      <p:graphicFrame>
        <p:nvGraphicFramePr>
          <p:cNvPr id="13" name="TOLD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33834113"/>
              </p:ext>
            </p:extLst>
          </p:nvPr>
        </p:nvGraphicFramePr>
        <p:xfrm>
          <a:off x="0" y="0"/>
          <a:ext cx="9206387" cy="685799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39276">
                  <a:extLst>
                    <a:ext uri="{9D8B030D-6E8A-4147-A177-3AD203B41FA5}">
                      <a16:colId xmlns:a16="http://schemas.microsoft.com/office/drawing/2014/main" val="633451044"/>
                    </a:ext>
                  </a:extLst>
                </a:gridCol>
                <a:gridCol w="1794464">
                  <a:extLst>
                    <a:ext uri="{9D8B030D-6E8A-4147-A177-3AD203B41FA5}">
                      <a16:colId xmlns:a16="http://schemas.microsoft.com/office/drawing/2014/main" val="1334089051"/>
                    </a:ext>
                  </a:extLst>
                </a:gridCol>
                <a:gridCol w="1390535">
                  <a:extLst>
                    <a:ext uri="{9D8B030D-6E8A-4147-A177-3AD203B41FA5}">
                      <a16:colId xmlns:a16="http://schemas.microsoft.com/office/drawing/2014/main" val="2387763537"/>
                    </a:ext>
                  </a:extLst>
                </a:gridCol>
                <a:gridCol w="1792224">
                  <a:extLst>
                    <a:ext uri="{9D8B030D-6E8A-4147-A177-3AD203B41FA5}">
                      <a16:colId xmlns:a16="http://schemas.microsoft.com/office/drawing/2014/main" val="292653244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504085867"/>
                    </a:ext>
                  </a:extLst>
                </a:gridCol>
              </a:tblGrid>
              <a:tr h="321212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T-6A TAKEOFF AND LANDING DATA (TOLD)</a:t>
                      </a:r>
                      <a:r>
                        <a:rPr lang="en-US" sz="1200" b="1" baseline="0" dirty="0" smtClean="0"/>
                        <a:t> CARD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888481"/>
                  </a:ext>
                </a:extLst>
              </a:tr>
              <a:tr h="321212">
                <a:tc gridSpan="5"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CONDITIONS</a:t>
                      </a:r>
                      <a:endParaRPr lang="en-US" sz="120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671367"/>
                  </a:ext>
                </a:extLst>
              </a:tr>
              <a:tr h="294445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/>
                        <a:t>KATT</a:t>
                      </a:r>
                      <a:r>
                        <a:rPr lang="en-US" sz="1050" baseline="0" dirty="0" smtClean="0"/>
                        <a:t> ______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LANDING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79572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GROSS</a:t>
                      </a:r>
                      <a:r>
                        <a:rPr lang="en-US" sz="1050" baseline="0" dirty="0" smtClean="0">
                          <a:latin typeface="+mj-lt"/>
                        </a:rPr>
                        <a:t> WEIGHT</a:t>
                      </a:r>
                      <a:endParaRPr lang="en-US" sz="1050" b="1" baseline="0" dirty="0" smtClean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 smtClean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LBS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LBS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008674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OAT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˚C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smtClean="0">
                          <a:latin typeface="+mj-lt"/>
                        </a:rPr>
                        <a:t>˚C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10113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FIELD PRESSURE ALTITUDE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defTabSz="862013"/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862947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WIND COMPONENT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KNOTS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KNOTS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027171"/>
                  </a:ext>
                </a:extLst>
              </a:tr>
              <a:tr h="321926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RUNWAY CONDITION</a:t>
                      </a:r>
                      <a:r>
                        <a:rPr lang="en-US" sz="1050" baseline="0" dirty="0" smtClean="0">
                          <a:latin typeface="+mj-lt"/>
                        </a:rPr>
                        <a:t> READING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RCR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RCR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383871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RUNWAY LENGTH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037013"/>
                  </a:ext>
                </a:extLst>
              </a:tr>
              <a:tr h="2944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+mj-lt"/>
                        </a:rPr>
                        <a:t>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23173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marL="228600" indent="0" algn="r"/>
                      <a:r>
                        <a:rPr lang="en-US" sz="1050" dirty="0" smtClean="0">
                          <a:latin typeface="+mj-lt"/>
                        </a:rPr>
                        <a:t>TAKEOFF DISTANCE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FT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367548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MINIMUM TORQUE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PERCENT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33507"/>
                  </a:ext>
                </a:extLst>
              </a:tr>
              <a:tr h="321212">
                <a:tc>
                  <a:txBody>
                    <a:bodyPr/>
                    <a:lstStyle/>
                    <a:p>
                      <a:pPr algn="r"/>
                      <a:r>
                        <a:rPr lang="en-US" sz="1050" dirty="0" smtClean="0">
                          <a:latin typeface="+mj-lt"/>
                        </a:rPr>
                        <a:t>ROTATION SPEED (</a:t>
                      </a:r>
                      <a:r>
                        <a:rPr lang="en-US" sz="1050" dirty="0" err="1" smtClean="0">
                          <a:latin typeface="+mj-lt"/>
                        </a:rPr>
                        <a:t>Vr</a:t>
                      </a:r>
                      <a:r>
                        <a:rPr lang="en-US" sz="1050" dirty="0" smtClean="0">
                          <a:latin typeface="+mj-lt"/>
                        </a:rPr>
                        <a:t>/</a:t>
                      </a:r>
                      <a:r>
                        <a:rPr lang="en-US" sz="1050" dirty="0" err="1" smtClean="0">
                          <a:latin typeface="+mj-lt"/>
                        </a:rPr>
                        <a:t>Vobs</a:t>
                      </a:r>
                      <a:r>
                        <a:rPr lang="en-US" sz="1050" dirty="0" smtClean="0">
                          <a:latin typeface="+mj-lt"/>
                        </a:rPr>
                        <a:t>)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smtClean="0">
                          <a:latin typeface="+mj-lt"/>
                        </a:rPr>
                        <a:t>KIAS</a:t>
                      </a:r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9764950"/>
                  </a:ext>
                </a:extLst>
              </a:tr>
              <a:tr h="294445">
                <a:tc gridSpan="5">
                  <a:txBody>
                    <a:bodyPr/>
                    <a:lstStyle/>
                    <a:p>
                      <a:pPr algn="ctr"/>
                      <a:r>
                        <a:rPr lang="en-US" sz="1050" b="1" dirty="0" smtClean="0"/>
                        <a:t>LANDING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507321"/>
                  </a:ext>
                </a:extLst>
              </a:tr>
              <a:tr h="294445">
                <a:tc>
                  <a:txBody>
                    <a:bodyPr/>
                    <a:lstStyle/>
                    <a:p>
                      <a:endParaRPr lang="en-US" sz="105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IMMEDIATELY AFTER TAKEOFF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dirty="0" smtClean="0"/>
                        <a:t>DESTINATION </a:t>
                      </a:r>
                      <a:endParaRPr lang="en-US" sz="1050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453276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LDG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KIAS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291733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latin typeface="+mj-lt"/>
                        </a:rPr>
                        <a:t>FT</a:t>
                      </a:r>
                      <a:endParaRPr lang="en-US" sz="11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073313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T/O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22474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419799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1050" kern="1200" dirty="0" smtClean="0">
                          <a:latin typeface="+mj-lt"/>
                        </a:rPr>
                        <a:t>APPROACH SPEED FLAPS UP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KIAS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747321"/>
                  </a:ext>
                </a:extLst>
              </a:tr>
              <a:tr h="35769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LANDING DISTANCE</a:t>
                      </a:r>
                      <a:endParaRPr lang="en-US" sz="105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 smtClean="0"/>
                        <a:t>FT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361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44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3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23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305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209800"/>
            <a:ext cx="4305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469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529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575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683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1F091D9-2071-1348-841C-0E780B7A80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086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2A0178-67FF-FC4A-9E1A-182342B7D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209800"/>
            <a:ext cx="8763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Line 7">
            <a:extLst>
              <a:ext uri="{FF2B5EF4-FFF2-40B4-BE49-F238E27FC236}">
                <a16:creationId xmlns:a16="http://schemas.microsoft.com/office/drawing/2014/main" id="{D2321A81-F75A-3DA5-04F5-DE5C5FA52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676400"/>
            <a:ext cx="9144000" cy="0"/>
          </a:xfrm>
          <a:prstGeom prst="line">
            <a:avLst/>
          </a:prstGeom>
          <a:noFill/>
          <a:ln w="63500">
            <a:solidFill>
              <a:srgbClr val="33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sp>
        <p:nvSpPr>
          <p:cNvPr id="1029" name="Line 8">
            <a:extLst>
              <a:ext uri="{FF2B5EF4-FFF2-40B4-BE49-F238E27FC236}">
                <a16:creationId xmlns:a16="http://schemas.microsoft.com/office/drawing/2014/main" id="{6FEA54D5-7DB1-6721-93BE-6313B80A1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752600"/>
            <a:ext cx="9137650" cy="0"/>
          </a:xfrm>
          <a:prstGeom prst="line">
            <a:avLst/>
          </a:prstGeom>
          <a:noFill/>
          <a:ln w="635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sp>
        <p:nvSpPr>
          <p:cNvPr id="1030" name="Line 9">
            <a:extLst>
              <a:ext uri="{FF2B5EF4-FFF2-40B4-BE49-F238E27FC236}">
                <a16:creationId xmlns:a16="http://schemas.microsoft.com/office/drawing/2014/main" id="{39950128-71C0-4A26-2C91-38275BDCF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828800"/>
            <a:ext cx="9144000" cy="0"/>
          </a:xfrm>
          <a:prstGeom prst="line">
            <a:avLst/>
          </a:prstGeom>
          <a:noFill/>
          <a:ln w="63500">
            <a:solidFill>
              <a:srgbClr val="33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150"/>
          </a:p>
        </p:txBody>
      </p:sp>
      <p:pic>
        <p:nvPicPr>
          <p:cNvPr id="1031" name="Picture 69" descr="logo_lrg">
            <a:extLst>
              <a:ext uri="{FF2B5EF4-FFF2-40B4-BE49-F238E27FC236}">
                <a16:creationId xmlns:a16="http://schemas.microsoft.com/office/drawing/2014/main" id="{9E577CD7-FAB9-216E-F478-30010E2612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12557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5" descr="Picture2">
            <a:extLst>
              <a:ext uri="{FF2B5EF4-FFF2-40B4-BE49-F238E27FC236}">
                <a16:creationId xmlns:a16="http://schemas.microsoft.com/office/drawing/2014/main" id="{A8AA5A84-9237-2637-0B5D-D82CB41C94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clrChange>
              <a:clrFrom>
                <a:srgbClr val="F4EDFF"/>
              </a:clrFrom>
              <a:clrTo>
                <a:srgbClr val="F4E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8382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993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3200">
          <a:solidFill>
            <a:srgbClr val="3399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800">
          <a:solidFill>
            <a:srgbClr val="3399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400">
          <a:solidFill>
            <a:srgbClr val="3399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000">
          <a:solidFill>
            <a:srgbClr val="3399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anose="030F0702030302020204" pitchFamily="66" charset="0"/>
        <a:buChar char="•"/>
        <a:defRPr sz="2000">
          <a:solidFill>
            <a:srgbClr val="339933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FF66"/>
        </a:buClr>
        <a:buSzPct val="150000"/>
        <a:buFont typeface="Comic Sans MS" pitchFamily="66" charset="0"/>
        <a:buChar char="•"/>
        <a:defRPr sz="2000">
          <a:solidFill>
            <a:srgbClr val="339933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e/1FAIpQLSdFzrNmflR1wTsRuwrQE45Z6A2dWpUjZdNpdnZ1lhEo2k4bOQ/viewfor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E187DB3-D248-C528-46FC-FADDF19B0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52400"/>
            <a:ext cx="7086600" cy="11430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  <a:cs typeface="Arial" panose="020B0604020202020204" pitchFamily="34" charset="0"/>
              </a:rPr>
              <a:t>FAM 4___</a:t>
            </a:r>
            <a:endParaRPr lang="en-US" altLang="en-US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8192B-0EBF-AD53-1CE4-80F67353A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209800"/>
            <a:ext cx="7543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TIMEHACK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IMSAFE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DOR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/ TTO POLICY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JUNK JACKET REVIEW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READ FILE / QUALIFICATIONS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5711486-912C-BA61-C5F4-61B1FAE03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FAM4101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8A73F-194E-9E45-C2EF-713BACDA43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-NATOPS OPERATING LIMITATIONS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-NATOPS GROUND EMERGENCIES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-CFS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-TAKEOFF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-BASIC TRANSITIONS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-TURN PATTERN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-LSC / ATS / POS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-TRIM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-ANTI-G STRAINING MANEUVER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-PRECISION 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-TOWER-CONTROLLED FIELD OPERATIONS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A7E65-CCD3-1627-82C7-B2A9F1611C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-HYDRAULIC SYSTEM AND MALFUNCTIONS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-EJECTION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-LOCAL AREA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-CRM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-NO FLAP / TAKEOFF FLAP / LANDING FLAP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1AB6705-7AC7-242D-4663-A96ED8E03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FAM4102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9E5FF-19F7-850E-036B-C33A4AE94D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-TOWER-CONTROLLED FIELD OPS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-SPINS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-OLF BREAK ENTRY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-OLF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-VFR CHART SYMBOLOGY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-NORMAL LANDING PATTERN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-ENGINE FAIL AFTER T/O (SUITABLE LANDING AREA AVAILABLE)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-ANTI-G STRAINING MANEUVER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-PRECISION 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-TOWER-CONTROLLED FIELD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0E1BE-A0D6-CEC9-ED1F-905ACB99FF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-UNCOMMANDED PROP FEATHER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-CANOPY UNLOCKED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nn-NO" sz="1800" b="1">
                <a:solidFill>
                  <a:schemeClr val="tx1"/>
                </a:solidFill>
                <a:latin typeface="+mj-lt"/>
              </a:rPr>
              <a:t>-NO FLAP / TAKEOFF FLAP / LANDING FLAP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922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3125677-C087-40C1-BF2E-3A6CBE415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FAM4103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1521B-1027-624B-563A-83A1DABD3C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-PEL AND ELP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-ENGINE FAILURE DURING FLIGHT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-IMMEDIATE AIRSTART (PMU NORM)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-FIRE WARNING IN FLIGHT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-RAPID DECOMPRESSION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-ANTI-G STRAINING MANEUVER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-PRECISION 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-TOWER-CONTROLLED FIELD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89823-7E03-A530-0EA9-9FB27E3B9D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-SEE AND AVOID DOCTRINE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nn-NO" sz="1800" b="1">
                <a:solidFill>
                  <a:schemeClr val="tx1"/>
                </a:solidFill>
                <a:latin typeface="+mj-lt"/>
              </a:rPr>
              <a:t>-NO FLAP / TAKEOFF FLAP / LANDING FLAP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700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CC1BB756-87EA-5AA8-F534-FD692E7F6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FAM4104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1AACD-4DD2-F0C9-2BDE-7F391A2A7E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-FUEL SYS FAILURES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-OBOGS FAILURE/PHYSIOLOGICAL SYMPTOMS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-INADVERTENT DEPARTURE FROM CONTROLLED FLIGHT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-REVIEW FAM MANEUVER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-ANTI-G STRAINING MANEUVER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-PRECISION 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2"/>
                </a:solidFill>
                <a:latin typeface="+mj-lt"/>
              </a:rPr>
              <a:t>-TOWER-CONTROLLED FIELD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3B896-C7AF-01B2-7AC3-BA566516C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2286000"/>
            <a:ext cx="43053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nn-NO" sz="1800" b="1" dirty="0">
                <a:solidFill>
                  <a:schemeClr val="tx1"/>
                </a:solidFill>
                <a:latin typeface="+mj-lt"/>
              </a:rPr>
              <a:t>-NO FLAP / TAKEOFF FLAP / LANDING FLAP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6492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29A15CE9-5236-8D60-A2C2-1477E5FA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FAM4201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A0888-5113-FA7C-FB3B-CA2EDC0ED6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86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-AIRPORT LIGHTING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-NIGHT GROUND OPERATIONS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-NIGHT HAND SIGNALS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-T-6A INTERIOR AND EXTERIOR LIGHTING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-TOWER ALDIS LAMP SIGNALS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-PILOT CONTROLLED AIRPORT LIGHTIN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-NIGHT VISION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-SIDEWINDER FLASHLIGHT USAGE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-BATTERY AND GENERATOR FAILURE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>
                <a:solidFill>
                  <a:schemeClr val="tx2"/>
                </a:solidFill>
                <a:latin typeface="+mj-lt"/>
              </a:rPr>
              <a:t>-QUESTIONS </a:t>
            </a:r>
            <a:r>
              <a:rPr lang="en-US" sz="1800" b="1" dirty="0">
                <a:solidFill>
                  <a:schemeClr val="tx2"/>
                </a:solidFill>
                <a:latin typeface="+mj-lt"/>
              </a:rPr>
              <a:t>OF THE DAY</a:t>
            </a:r>
          </a:p>
        </p:txBody>
      </p:sp>
    </p:spTree>
    <p:extLst>
      <p:ext uri="{BB962C8B-B14F-4D97-AF65-F5344CB8AC3E}">
        <p14:creationId xmlns:p14="http://schemas.microsoft.com/office/powerpoint/2010/main" val="2976509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23F0B02C-10AA-506E-99EE-D61411865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FAM4390 DISCUSS </a:t>
            </a:r>
            <a:r>
              <a:rPr lang="en-US" altLang="en-US" dirty="0">
                <a:solidFill>
                  <a:schemeClr val="tx1"/>
                </a:solidFill>
              </a:rPr>
              <a:t>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87592-A487-732A-142F-D6224438A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48768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-PRECISION 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-SURVIVAL GEAR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PREVIOUSLY DISCUSSED ITEMS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-ANY EP / ANY LIMITATION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1"/>
                </a:solidFill>
                <a:latin typeface="+mj-lt"/>
              </a:rPr>
              <a:t>-QUESTIONS OF THE DAY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18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SPECIAL SYLLABUS REQS: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800" b="1" dirty="0">
                <a:solidFill>
                  <a:schemeClr val="tx2"/>
                </a:solidFill>
                <a:latin typeface="+mj-lt"/>
              </a:rPr>
              <a:t> - NONE</a:t>
            </a:r>
          </a:p>
        </p:txBody>
      </p:sp>
    </p:spTree>
    <p:extLst>
      <p:ext uri="{BB962C8B-B14F-4D97-AF65-F5344CB8AC3E}">
        <p14:creationId xmlns:p14="http://schemas.microsoft.com/office/powerpoint/2010/main" val="8591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1C65ADC-25F4-6898-4997-297C60740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36195-7A66-3B7B-2081-BCBE96A9E4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       BRIEF: 0600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       WALK: 0715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      START: 0745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 TAKEOFF: 0800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        LAND: 0930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4C171-DE6B-2839-2D0F-10AAA6C954F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AIRCRAFT: 9XX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SPOT: X-X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CALLSIGN: KATT 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AIRCREW: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	Front: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LT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XX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	Rear: 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ENS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XX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485EB9C-2E73-4972-3311-07D501442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A3257-1159-5399-0B5E-0E67B216C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09800"/>
            <a:ext cx="4953000" cy="4114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WEATHER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TFR / NOTAMS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BASH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FUELS: JOKER – XXX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	      BINGO – XXX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CLEARANCE – NPA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630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TOLD</a:t>
            </a: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447329"/>
              </p:ext>
            </p:extLst>
          </p:nvPr>
        </p:nvGraphicFramePr>
        <p:xfrm>
          <a:off x="2819400" y="960474"/>
          <a:ext cx="1828800" cy="19050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372466"/>
              </p:ext>
            </p:extLst>
          </p:nvPr>
        </p:nvGraphicFramePr>
        <p:xfrm>
          <a:off x="6019800" y="960474"/>
          <a:ext cx="1828800" cy="193512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2252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981582"/>
              </p:ext>
            </p:extLst>
          </p:nvPr>
        </p:nvGraphicFramePr>
        <p:xfrm>
          <a:off x="2819400" y="4724400"/>
          <a:ext cx="1828800" cy="211233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6843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68431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43868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922848"/>
              </p:ext>
            </p:extLst>
          </p:nvPr>
        </p:nvGraphicFramePr>
        <p:xfrm>
          <a:off x="6019800" y="4724399"/>
          <a:ext cx="1828800" cy="211233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478965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303255"/>
                  </a:ext>
                </a:extLst>
              </a:tr>
              <a:tr h="352056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475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924996"/>
              </p:ext>
            </p:extLst>
          </p:nvPr>
        </p:nvGraphicFramePr>
        <p:xfrm>
          <a:off x="2819400" y="3124200"/>
          <a:ext cx="1828800" cy="990600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929644044"/>
                    </a:ext>
                  </a:extLst>
                </a:gridCol>
              </a:tblGrid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5029458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954552"/>
                  </a:ext>
                </a:extLst>
              </a:tr>
              <a:tr h="330200">
                <a:tc>
                  <a:txBody>
                    <a:bodyPr/>
                    <a:lstStyle/>
                    <a:p>
                      <a:pPr algn="r"/>
                      <a:endParaRPr lang="en-US" sz="105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962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0350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B9F62C4-5BBF-517A-F15C-C38F95F54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ADMIN - 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9DE1A-FC7F-411F-0A04-80B4E5A1C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COMM PLAN: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UHF (PRI) 1-2-19-3-4-6-16-15-AS REQ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VHF (AUX) 4-5-AS REQ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RADIO PROCEDURES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RADIO DISCIPLINE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5D1A24A3-09B6-082C-E916-A5DA81467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AIRCRAFT 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9B7E-50CE-0827-0268-8AF104D73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PREFLIGHT			TRANSIT TO PRACTICE FIELD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STARTUP			PATTERN 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ATIS				RECOVERY / COURSE RULES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CLEARANCE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TAXI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RUN-UP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TAKEOFF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CLIMBOUT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DEPARTURE (CHECK-IN)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AREA ENTRY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AREA EXIT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B6C42F8-9487-6334-C9F5-057357858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28600"/>
            <a:ext cx="7086600" cy="1143000"/>
          </a:xfrm>
        </p:spPr>
        <p:txBody>
          <a:bodyPr/>
          <a:lstStyle/>
          <a:p>
            <a:r>
              <a:rPr lang="en-US" altLang="en-US">
                <a:solidFill>
                  <a:srgbClr val="020BBE"/>
                </a:solidFill>
              </a:rPr>
              <a:t>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29A87-6709-545F-ABCF-C263EC208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TURN PATTERN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LEVEL SPEED CHANGE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APPROACH TURN STALL (ATS)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POWER OFF STALL (POS)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SPIN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AEROBATICS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b="1" dirty="0">
                <a:solidFill>
                  <a:srgbClr val="020BBE"/>
                </a:solidFill>
                <a:latin typeface="+mj-lt"/>
              </a:rPr>
              <a:t>PATTERNWORK / PEL / ELP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2587EF-A86D-2AA5-D3B7-BC79ACA1E560}"/>
              </a:ext>
            </a:extLst>
          </p:cNvPr>
          <p:cNvSpPr/>
          <p:nvPr/>
        </p:nvSpPr>
        <p:spPr>
          <a:xfrm>
            <a:off x="1006475" y="2911475"/>
            <a:ext cx="6792913" cy="196850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 REQUIRED</a:t>
            </a:r>
          </a:p>
          <a:p>
            <a:pPr algn="ctr">
              <a:defRPr/>
            </a:pP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Only brief maneuvers that you need/want to complete. Part of mission planning.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ACF05F9-E48F-83FB-4756-3B3C262C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FF0000"/>
                </a:solidFill>
              </a:rPr>
              <a:t>EMERGENCIES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7D83D-005C-CA13-52EE-7B123A71E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981200"/>
            <a:ext cx="8763000" cy="4876800"/>
          </a:xfrm>
        </p:spPr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ABORTS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DIVERT FIELDS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WAVEOFF / GO-AROUND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MIN AND EMERG FUEL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LOSS OF POWER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RADIO / ICS FAILURE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LOSS SIGHT / LOST WINGMAN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DOWNED PILOT AND AIRCRAFT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BIRDSTRIKE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OTHER AIRCRAFT EMERGENCIES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OBOGS / PHYSIOLOGICAL EPISODES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OUT OF CONTROL FLIGHT (OCF) / SPIN: RECOGNITION &amp; RECOVERY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rgbClr val="FF0000"/>
                </a:solidFill>
                <a:latin typeface="+mj-lt"/>
              </a:rPr>
              <a:t>EJECTION (6,000 / 2,000 / LOSS OF ICS)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D1C4CA5-C1EF-D224-58EB-9C78095C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SAFETY / ORM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19354-2DA1-82D0-7F17-F68EBC398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CRM</a:t>
            </a:r>
            <a:r>
              <a:rPr lang="en-US" sz="2000" b="1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	- 2 Challenge Rule + Instrument Scan Criteria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	- Minute-to-live Rule + Altitude Callouts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CHANGE OF CONTROLS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CLEARING PROCEDURES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CONTINGENCIES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+mj-lt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+mj-lt"/>
              </a:rPr>
              <a:t>- PENETRATION – Turbulent Air, Icing, and Inadvertent IMC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	- APPROACH / MISSED APPROACH</a:t>
            </a:r>
          </a:p>
          <a:p>
            <a:pPr marL="0" indent="0">
              <a:buFont typeface="Comic Sans MS" panose="030F0702030302020204" pitchFamily="66" charset="0"/>
              <a:buNone/>
              <a:defRPr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	- WEATHER ALTERNATE / </a:t>
            </a:r>
            <a:r>
              <a:rPr lang="en-US" sz="1600" b="1" dirty="0" smtClean="0">
                <a:solidFill>
                  <a:schemeClr val="tx1"/>
                </a:solidFill>
                <a:latin typeface="+mj-lt"/>
              </a:rPr>
              <a:t>DIVERT</a:t>
            </a:r>
          </a:p>
          <a:p>
            <a:pPr marL="0" indent="0">
              <a:buNone/>
              <a:defRPr/>
            </a:pPr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ORM: </a:t>
            </a:r>
            <a:r>
              <a:rPr lang="en-US" sz="2000" dirty="0">
                <a:solidFill>
                  <a:schemeClr val="tx1"/>
                </a:solidFill>
                <a:hlinkClick r:id="rId3"/>
              </a:rPr>
              <a:t>VT-10 Aviation ORM Worksheet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Font typeface="Comic Sans MS" panose="030F0702030302020204" pitchFamily="66" charset="0"/>
              <a:buNone/>
              <a:defRPr/>
            </a:pPr>
            <a:endParaRPr lang="en-US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603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ldcats">
  <a:themeElements>
    <a:clrScheme name="Wildc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Wildcats">
      <a:majorFont>
        <a:latin typeface="Arial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Wildc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ldcat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ldcat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25163</TotalTime>
  <Words>662</Words>
  <Application>Microsoft Office PowerPoint</Application>
  <PresentationFormat>On-screen Show (4:3)</PresentationFormat>
  <Paragraphs>193</Paragraphs>
  <Slides>15</Slides>
  <Notes>1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Comic Sans MS</vt:lpstr>
      <vt:lpstr>Times New Roman</vt:lpstr>
      <vt:lpstr>Wildcats</vt:lpstr>
      <vt:lpstr>FAM 4___</vt:lpstr>
      <vt:lpstr>ADMIN - Schedule</vt:lpstr>
      <vt:lpstr>ADMIN - Planning</vt:lpstr>
      <vt:lpstr>PowerPoint Presentation</vt:lpstr>
      <vt:lpstr>ADMIN - Communications</vt:lpstr>
      <vt:lpstr>AIRCRAFT ADMIN</vt:lpstr>
      <vt:lpstr>CONDUCT</vt:lpstr>
      <vt:lpstr>EMERGENCIES</vt:lpstr>
      <vt:lpstr>SAFETY / ORM</vt:lpstr>
      <vt:lpstr>FAM4101 DISCUSS ITEMS</vt:lpstr>
      <vt:lpstr>FAM4102 DISCUSS ITEMS</vt:lpstr>
      <vt:lpstr>FAM4103 DISCUSS ITEMS</vt:lpstr>
      <vt:lpstr>FAM4104 DISCUSS ITEMS</vt:lpstr>
      <vt:lpstr>FAM4201 DISCUSS ITEMS</vt:lpstr>
      <vt:lpstr>FAM4390 DISCUSS ITEMS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Jim and Carol Brockmann</dc:creator>
  <cp:lastModifiedBy>Chisum, Billy J LT USN (USA)</cp:lastModifiedBy>
  <cp:revision>729</cp:revision>
  <cp:lastPrinted>2014-09-24T15:40:08Z</cp:lastPrinted>
  <dcterms:created xsi:type="dcterms:W3CDTF">1999-08-24T23:59:32Z</dcterms:created>
  <dcterms:modified xsi:type="dcterms:W3CDTF">2025-01-15T17:16:52Z</dcterms:modified>
  <cp:contentStatus/>
</cp:coreProperties>
</file>