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717" r:id="rId2"/>
    <p:sldId id="718" r:id="rId3"/>
    <p:sldId id="719" r:id="rId4"/>
    <p:sldId id="731" r:id="rId5"/>
    <p:sldId id="720" r:id="rId6"/>
    <p:sldId id="721" r:id="rId7"/>
    <p:sldId id="726" r:id="rId8"/>
    <p:sldId id="728" r:id="rId9"/>
    <p:sldId id="730" r:id="rId10"/>
    <p:sldId id="725" r:id="rId11"/>
    <p:sldId id="723" r:id="rId12"/>
    <p:sldId id="732" r:id="rId13"/>
    <p:sldId id="733" r:id="rId14"/>
    <p:sldId id="734" r:id="rId15"/>
    <p:sldId id="735" r:id="rId16"/>
    <p:sldId id="736" r:id="rId17"/>
    <p:sldId id="737" r:id="rId18"/>
    <p:sldId id="738" r:id="rId19"/>
    <p:sldId id="739" r:id="rId20"/>
    <p:sldId id="740" r:id="rId21"/>
    <p:sldId id="741" r:id="rId22"/>
    <p:sldId id="742" r:id="rId23"/>
    <p:sldId id="743" r:id="rId24"/>
  </p:sldIdLst>
  <p:sldSz cx="9144000" cy="6858000" type="screen4x3"/>
  <p:notesSz cx="6934200" cy="92329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8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BBE"/>
    <a:srgbClr val="008000"/>
    <a:srgbClr val="006000"/>
    <a:srgbClr val="339933"/>
    <a:srgbClr val="33CC33"/>
    <a:srgbClr val="7D92E9"/>
    <a:srgbClr val="2CB22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87" autoAdjust="0"/>
    <p:restoredTop sz="94663" autoAdjust="0"/>
  </p:normalViewPr>
  <p:slideViewPr>
    <p:cSldViewPr>
      <p:cViewPr varScale="1">
        <p:scale>
          <a:sx n="129" d="100"/>
          <a:sy n="129" d="100"/>
        </p:scale>
        <p:origin x="50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3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2664" y="-84"/>
      </p:cViewPr>
      <p:guideLst>
        <p:guide orient="horz" pos="2908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E1A09637-2C31-46C6-8FCE-A886B650589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2" rIns="92385" bIns="46192" numCol="1" anchor="t" anchorCtr="0" compatLnSpc="1">
            <a:prstTxWarp prst="textNoShape">
              <a:avLst/>
            </a:prstTxWarp>
          </a:bodyPr>
          <a:lstStyle>
            <a:lvl1pPr algn="l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A1CF39D2-37BA-2F5B-E0E6-A7B57C26016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2" rIns="92385" bIns="46192" numCol="1" anchor="t" anchorCtr="0" compatLnSpc="1">
            <a:prstTxWarp prst="textNoShape">
              <a:avLst/>
            </a:prstTxWarp>
          </a:bodyPr>
          <a:lstStyle>
            <a:lvl1pPr algn="r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>
            <a:extLst>
              <a:ext uri="{FF2B5EF4-FFF2-40B4-BE49-F238E27FC236}">
                <a16:creationId xmlns:a16="http://schemas.microsoft.com/office/drawing/2014/main" id="{81280B67-B37F-7A64-4260-E9D239B16A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2" rIns="92385" bIns="46192" numCol="1" anchor="b" anchorCtr="0" compatLnSpc="1">
            <a:prstTxWarp prst="textNoShape">
              <a:avLst/>
            </a:prstTxWarp>
          </a:bodyPr>
          <a:lstStyle>
            <a:lvl1pPr algn="l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>
            <a:extLst>
              <a:ext uri="{FF2B5EF4-FFF2-40B4-BE49-F238E27FC236}">
                <a16:creationId xmlns:a16="http://schemas.microsoft.com/office/drawing/2014/main" id="{BF307B2E-FB76-CA40-D86F-86A16E92F1B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72525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2" rIns="92385" bIns="46192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F9B9E40D-EA9E-4147-9435-1E8A3F1859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>
            <a:extLst>
              <a:ext uri="{FF2B5EF4-FFF2-40B4-BE49-F238E27FC236}">
                <a16:creationId xmlns:a16="http://schemas.microsoft.com/office/drawing/2014/main" id="{0B3E40AB-15FE-C3C0-D611-5403505C07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873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385" tIns="46192" rIns="92385" bIns="46192" numCol="1" anchor="t" anchorCtr="0" compatLnSpc="1">
            <a:prstTxWarp prst="textNoShape">
              <a:avLst/>
            </a:prstTxWarp>
            <a:spAutoFit/>
          </a:bodyPr>
          <a:lstStyle>
            <a:lvl1pPr algn="l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8CFAC00B-6F70-33C7-2C6B-E3220C15BC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6746875" y="0"/>
            <a:ext cx="1873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385" tIns="46192" rIns="92385" bIns="46192" numCol="1" anchor="t" anchorCtr="0" compatLnSpc="1">
            <a:prstTxWarp prst="textNoShape">
              <a:avLst/>
            </a:prstTxWarp>
            <a:spAutoFit/>
          </a:bodyPr>
          <a:lstStyle>
            <a:lvl1pPr algn="r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91FB341-D32C-298C-88AB-EE63A1508FC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93738"/>
            <a:ext cx="4616450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3" name="Rectangle 5">
            <a:extLst>
              <a:ext uri="{FF2B5EF4-FFF2-40B4-BE49-F238E27FC236}">
                <a16:creationId xmlns:a16="http://schemas.microsoft.com/office/drawing/2014/main" id="{F16E339B-B9C8-9EBB-C7A1-8C5ABC1C43F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386263"/>
            <a:ext cx="2671762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385" tIns="46192" rIns="92385" bIns="46192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1014" name="Rectangle 6">
            <a:extLst>
              <a:ext uri="{FF2B5EF4-FFF2-40B4-BE49-F238E27FC236}">
                <a16:creationId xmlns:a16="http://schemas.microsoft.com/office/drawing/2014/main" id="{D9443EB5-0C81-9B7E-F114-F47B9C7F28E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55088"/>
            <a:ext cx="1873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385" tIns="46192" rIns="92385" bIns="46192" numCol="1" anchor="b" anchorCtr="0" compatLnSpc="1">
            <a:prstTxWarp prst="textNoShape">
              <a:avLst/>
            </a:prstTxWarp>
            <a:spAutoFit/>
          </a:bodyPr>
          <a:lstStyle>
            <a:lvl1pPr algn="l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5" name="Rectangle 7">
            <a:extLst>
              <a:ext uri="{FF2B5EF4-FFF2-40B4-BE49-F238E27FC236}">
                <a16:creationId xmlns:a16="http://schemas.microsoft.com/office/drawing/2014/main" id="{A1E97F51-8B5C-66C8-4771-01E1D842D2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67488" y="8955088"/>
            <a:ext cx="3667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385" tIns="46192" rIns="92385" bIns="46192" numCol="1" anchor="b" anchorCtr="0" compatLnSpc="1">
            <a:prstTxWarp prst="textNoShape">
              <a:avLst/>
            </a:prstTxWarp>
            <a:spAutoFit/>
          </a:bodyPr>
          <a:lstStyle>
            <a:lvl1pPr algn="r" defTabSz="923925">
              <a:defRPr sz="1200"/>
            </a:lvl1pPr>
          </a:lstStyle>
          <a:p>
            <a:fld id="{D519A932-1105-422D-8F06-90101B3817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4147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286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228600"/>
            <a:ext cx="21907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4198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4765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7086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228600" y="2209800"/>
            <a:ext cx="8763000" cy="41148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21842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4181168" y="2740396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4194687" y="2924543"/>
            <a:ext cx="1066800" cy="241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181168" y="3165848"/>
            <a:ext cx="1066800" cy="241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4687" y="3568150"/>
            <a:ext cx="1066800" cy="241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graphicFrame>
        <p:nvGraphicFramePr>
          <p:cNvPr id="13" name="TOLD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64347856"/>
              </p:ext>
            </p:extLst>
          </p:nvPr>
        </p:nvGraphicFramePr>
        <p:xfrm>
          <a:off x="0" y="0"/>
          <a:ext cx="9206387" cy="685799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39276">
                  <a:extLst>
                    <a:ext uri="{9D8B030D-6E8A-4147-A177-3AD203B41FA5}">
                      <a16:colId xmlns:a16="http://schemas.microsoft.com/office/drawing/2014/main" val="633451044"/>
                    </a:ext>
                  </a:extLst>
                </a:gridCol>
                <a:gridCol w="1794464">
                  <a:extLst>
                    <a:ext uri="{9D8B030D-6E8A-4147-A177-3AD203B41FA5}">
                      <a16:colId xmlns:a16="http://schemas.microsoft.com/office/drawing/2014/main" val="1334089051"/>
                    </a:ext>
                  </a:extLst>
                </a:gridCol>
                <a:gridCol w="1390535">
                  <a:extLst>
                    <a:ext uri="{9D8B030D-6E8A-4147-A177-3AD203B41FA5}">
                      <a16:colId xmlns:a16="http://schemas.microsoft.com/office/drawing/2014/main" val="2387763537"/>
                    </a:ext>
                  </a:extLst>
                </a:gridCol>
                <a:gridCol w="1792224">
                  <a:extLst>
                    <a:ext uri="{9D8B030D-6E8A-4147-A177-3AD203B41FA5}">
                      <a16:colId xmlns:a16="http://schemas.microsoft.com/office/drawing/2014/main" val="292653244"/>
                    </a:ext>
                  </a:extLst>
                </a:gridCol>
                <a:gridCol w="1389888">
                  <a:extLst>
                    <a:ext uri="{9D8B030D-6E8A-4147-A177-3AD203B41FA5}">
                      <a16:colId xmlns:a16="http://schemas.microsoft.com/office/drawing/2014/main" val="504085867"/>
                    </a:ext>
                  </a:extLst>
                </a:gridCol>
              </a:tblGrid>
              <a:tr h="321212"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T-6A TAKEOFF AND LANDING DATA (TOLD)</a:t>
                      </a:r>
                      <a:r>
                        <a:rPr lang="en-US" sz="1200" b="1" baseline="0" dirty="0" smtClean="0"/>
                        <a:t> CARD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888481"/>
                  </a:ext>
                </a:extLst>
              </a:tr>
              <a:tr h="321212"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CONDITIONS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671367"/>
                  </a:ext>
                </a:extLst>
              </a:tr>
              <a:tr h="294445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/>
                        <a:t>KATT</a:t>
                      </a:r>
                      <a:r>
                        <a:rPr lang="en-US" sz="1050" baseline="0" dirty="0" smtClean="0"/>
                        <a:t> ______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 smtClean="0"/>
                        <a:t>TAKEOFF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 smtClean="0"/>
                        <a:t>LANDING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795728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GROSS</a:t>
                      </a:r>
                      <a:r>
                        <a:rPr lang="en-US" sz="1050" baseline="0" dirty="0" smtClean="0">
                          <a:latin typeface="+mj-lt"/>
                        </a:rPr>
                        <a:t> WEIGHT</a:t>
                      </a:r>
                      <a:endParaRPr lang="en-US" sz="1050" b="1" baseline="0" dirty="0" smtClean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LBS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LBS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008674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OAT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˚C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latin typeface="+mj-lt"/>
                        </a:rPr>
                        <a:t>˚C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10113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FIELD PRESSURE ALTITUDE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FT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862013"/>
                      <a:r>
                        <a:rPr lang="en-US" sz="1050" dirty="0" smtClean="0">
                          <a:latin typeface="+mj-lt"/>
                        </a:rPr>
                        <a:t>FT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862947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WIND COMPONENT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KNOTS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KNOTS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027171"/>
                  </a:ext>
                </a:extLst>
              </a:tr>
              <a:tr h="321926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RUNWAY CONDITION</a:t>
                      </a:r>
                      <a:r>
                        <a:rPr lang="en-US" sz="1050" baseline="0" dirty="0" smtClean="0">
                          <a:latin typeface="+mj-lt"/>
                        </a:rPr>
                        <a:t> READING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RCR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RCR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383871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RUNWAY LENGTH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FT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FT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37013"/>
                  </a:ext>
                </a:extLst>
              </a:tr>
              <a:tr h="2944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+mj-lt"/>
                        </a:rPr>
                        <a:t>TAKEOFF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231738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marL="228600" indent="0" algn="r"/>
                      <a:r>
                        <a:rPr lang="en-US" sz="1050" dirty="0" smtClean="0">
                          <a:latin typeface="+mj-lt"/>
                        </a:rPr>
                        <a:t>TAKEOFF DISTANCE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FT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367548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MINIMUM TORQUE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PERCENT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833507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ROTATION SPEED (</a:t>
                      </a:r>
                      <a:r>
                        <a:rPr lang="en-US" sz="1050" dirty="0" err="1" smtClean="0">
                          <a:latin typeface="+mj-lt"/>
                        </a:rPr>
                        <a:t>Vr</a:t>
                      </a:r>
                      <a:r>
                        <a:rPr lang="en-US" sz="1050" dirty="0" smtClean="0">
                          <a:latin typeface="+mj-lt"/>
                        </a:rPr>
                        <a:t>/</a:t>
                      </a:r>
                      <a:r>
                        <a:rPr lang="en-US" sz="1050" dirty="0" err="1" smtClean="0">
                          <a:latin typeface="+mj-lt"/>
                        </a:rPr>
                        <a:t>Vobs</a:t>
                      </a:r>
                      <a:r>
                        <a:rPr lang="en-US" sz="1050" dirty="0" smtClean="0">
                          <a:latin typeface="+mj-lt"/>
                        </a:rPr>
                        <a:t>)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KIAS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764950"/>
                  </a:ext>
                </a:extLst>
              </a:tr>
              <a:tr h="2944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50" b="1" dirty="0" smtClean="0"/>
                        <a:t>LANDING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507321"/>
                  </a:ext>
                </a:extLst>
              </a:tr>
              <a:tr h="294445">
                <a:tc>
                  <a:txBody>
                    <a:bodyPr/>
                    <a:lstStyle/>
                    <a:p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IMMEDIATELY AFTER TAKEOFF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DESTINATION 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453276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050" kern="1200" dirty="0" smtClean="0">
                          <a:latin typeface="+mj-lt"/>
                        </a:rPr>
                        <a:t>APPROACH SPEED FLAPS LDG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KIAS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KIAS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291733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LANDING DISTANCE</a:t>
                      </a:r>
                      <a:endParaRPr lang="en-US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FT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FT</a:t>
                      </a:r>
                      <a:endParaRPr lang="en-US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073313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050" kern="1200" dirty="0" smtClean="0">
                          <a:latin typeface="+mj-lt"/>
                        </a:rPr>
                        <a:t>APPROACH SPEED FLAPS T/O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 smtClean="0"/>
                        <a:t>KIAS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 smtClean="0"/>
                        <a:t>KIAS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22474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LANDING DISTANCE</a:t>
                      </a:r>
                      <a:endParaRPr lang="en-US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 smtClean="0"/>
                        <a:t>FT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 smtClean="0"/>
                        <a:t>FT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419799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050" kern="1200" dirty="0" smtClean="0">
                          <a:latin typeface="+mj-lt"/>
                        </a:rPr>
                        <a:t>APPROACH SPEED FLAPS UP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/>
                        <a:t>KIAS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/>
                        <a:t>KIAS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747321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LANDING DISTANCE</a:t>
                      </a:r>
                      <a:endParaRPr lang="en-US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/>
                        <a:t>FT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/>
                        <a:t>FT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361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68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5890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060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305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209800"/>
            <a:ext cx="4305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486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3796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6770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14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842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1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2F3772B-40A0-D29A-65D0-FDEBEAE470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228600"/>
            <a:ext cx="7086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AB7BC3D-99ED-D63F-0DA7-2B59D5192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2209800"/>
            <a:ext cx="8763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Line 7">
            <a:extLst>
              <a:ext uri="{FF2B5EF4-FFF2-40B4-BE49-F238E27FC236}">
                <a16:creationId xmlns:a16="http://schemas.microsoft.com/office/drawing/2014/main" id="{EFC3347E-D527-610E-52F6-CC6CB647BFFE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676400"/>
            <a:ext cx="9144000" cy="0"/>
          </a:xfrm>
          <a:prstGeom prst="line">
            <a:avLst/>
          </a:prstGeom>
          <a:noFill/>
          <a:ln w="63500">
            <a:solidFill>
              <a:srgbClr val="33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150"/>
          </a:p>
        </p:txBody>
      </p:sp>
      <p:sp>
        <p:nvSpPr>
          <p:cNvPr id="1029" name="Line 8">
            <a:extLst>
              <a:ext uri="{FF2B5EF4-FFF2-40B4-BE49-F238E27FC236}">
                <a16:creationId xmlns:a16="http://schemas.microsoft.com/office/drawing/2014/main" id="{B23D2CBC-8434-F5DB-C48A-4C35DBDC9FC1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752600"/>
            <a:ext cx="9137650" cy="0"/>
          </a:xfrm>
          <a:prstGeom prst="line">
            <a:avLst/>
          </a:prstGeom>
          <a:noFill/>
          <a:ln w="635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150"/>
          </a:p>
        </p:txBody>
      </p:sp>
      <p:sp>
        <p:nvSpPr>
          <p:cNvPr id="1030" name="Line 9">
            <a:extLst>
              <a:ext uri="{FF2B5EF4-FFF2-40B4-BE49-F238E27FC236}">
                <a16:creationId xmlns:a16="http://schemas.microsoft.com/office/drawing/2014/main" id="{A4D31FBA-D5C1-D1F1-18C7-C45B85D9E617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828800"/>
            <a:ext cx="9144000" cy="0"/>
          </a:xfrm>
          <a:prstGeom prst="line">
            <a:avLst/>
          </a:prstGeom>
          <a:noFill/>
          <a:ln w="63500">
            <a:solidFill>
              <a:srgbClr val="33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150"/>
          </a:p>
        </p:txBody>
      </p:sp>
      <p:pic>
        <p:nvPicPr>
          <p:cNvPr id="1031" name="Picture 69" descr="logo_lrg">
            <a:extLst>
              <a:ext uri="{FF2B5EF4-FFF2-40B4-BE49-F238E27FC236}">
                <a16:creationId xmlns:a16="http://schemas.microsoft.com/office/drawing/2014/main" id="{2A1D9337-0F36-1260-9A05-938E37C38D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12557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75" descr="Picture2">
            <a:extLst>
              <a:ext uri="{FF2B5EF4-FFF2-40B4-BE49-F238E27FC236}">
                <a16:creationId xmlns:a16="http://schemas.microsoft.com/office/drawing/2014/main" id="{1CDC13E5-803C-7810-9FF8-409DE964C4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clrChange>
              <a:clrFrom>
                <a:srgbClr val="F4EDFF"/>
              </a:clrFrom>
              <a:clrTo>
                <a:srgbClr val="F4E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8382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anose="030F0702030302020204" pitchFamily="66" charset="0"/>
        <a:buChar char="•"/>
        <a:defRPr sz="3200">
          <a:solidFill>
            <a:srgbClr val="3399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anose="030F0702030302020204" pitchFamily="66" charset="0"/>
        <a:buChar char="•"/>
        <a:defRPr sz="2800">
          <a:solidFill>
            <a:srgbClr val="3399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anose="030F0702030302020204" pitchFamily="66" charset="0"/>
        <a:buChar char="•"/>
        <a:defRPr sz="2400">
          <a:solidFill>
            <a:srgbClr val="3399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anose="030F0702030302020204" pitchFamily="66" charset="0"/>
        <a:buChar char="•"/>
        <a:defRPr sz="2000">
          <a:solidFill>
            <a:srgbClr val="3399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anose="030F0702030302020204" pitchFamily="66" charset="0"/>
        <a:buChar char="•"/>
        <a:defRPr sz="2000">
          <a:solidFill>
            <a:srgbClr val="339933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itchFamily="66" charset="0"/>
        <a:buChar char="•"/>
        <a:defRPr sz="2000">
          <a:solidFill>
            <a:srgbClr val="339933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itchFamily="66" charset="0"/>
        <a:buChar char="•"/>
        <a:defRPr sz="2000">
          <a:solidFill>
            <a:srgbClr val="339933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itchFamily="66" charset="0"/>
        <a:buChar char="•"/>
        <a:defRPr sz="2000">
          <a:solidFill>
            <a:srgbClr val="339933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itchFamily="66" charset="0"/>
        <a:buChar char="•"/>
        <a:defRPr sz="2000">
          <a:solidFill>
            <a:srgbClr val="33993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e/1FAIpQLSdFzrNmflR1wTsRuwrQE45Z6A2dWpUjZdNpdnZ1lhEo2k4bOQ/viewfor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19B68DBA-74C7-C1B7-2EAA-BC06D1131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  <a:cs typeface="Arial" panose="020B0604020202020204" pitchFamily="34" charset="0"/>
              </a:rPr>
              <a:t>NAV4___</a:t>
            </a:r>
            <a:endParaRPr lang="en-US" altLang="en-US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C640B17-A85C-9B61-99C7-D7F14781D0E4}"/>
              </a:ext>
            </a:extLst>
          </p:cNvPr>
          <p:cNvSpPr txBox="1">
            <a:spLocks/>
          </p:cNvSpPr>
          <p:nvPr/>
        </p:nvSpPr>
        <p:spPr bwMode="auto">
          <a:xfrm>
            <a:off x="381000" y="2362200"/>
            <a:ext cx="7543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66"/>
              </a:buClr>
              <a:buSzPct val="150000"/>
              <a:buFont typeface="Comic Sans MS" panose="030F0702030302020204" pitchFamily="66" charset="0"/>
              <a:buChar char="•"/>
              <a:defRPr sz="3200">
                <a:solidFill>
                  <a:srgbClr val="339933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66"/>
              </a:buClr>
              <a:buSzPct val="150000"/>
              <a:buFont typeface="Comic Sans MS" panose="030F0702030302020204" pitchFamily="66" charset="0"/>
              <a:buChar char="•"/>
              <a:defRPr sz="2800">
                <a:solidFill>
                  <a:srgbClr val="339933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66"/>
              </a:buClr>
              <a:buSzPct val="150000"/>
              <a:buFont typeface="Comic Sans MS" panose="030F0702030302020204" pitchFamily="66" charset="0"/>
              <a:buChar char="•"/>
              <a:defRPr sz="2400">
                <a:solidFill>
                  <a:srgbClr val="339933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66"/>
              </a:buClr>
              <a:buSzPct val="150000"/>
              <a:buFont typeface="Comic Sans MS" panose="030F0702030302020204" pitchFamily="66" charset="0"/>
              <a:buChar char="•"/>
              <a:defRPr sz="2000">
                <a:solidFill>
                  <a:srgbClr val="339933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66"/>
              </a:buClr>
              <a:buSzPct val="150000"/>
              <a:buFont typeface="Comic Sans MS" panose="030F0702030302020204" pitchFamily="66" charset="0"/>
              <a:buChar char="•"/>
              <a:defRPr sz="2000">
                <a:solidFill>
                  <a:srgbClr val="339933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66"/>
              </a:buClr>
              <a:buSzPct val="150000"/>
              <a:buFont typeface="Comic Sans MS" pitchFamily="66" charset="0"/>
              <a:buChar char="•"/>
              <a:defRPr sz="2000">
                <a:solidFill>
                  <a:srgbClr val="339933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66"/>
              </a:buClr>
              <a:buSzPct val="150000"/>
              <a:buFont typeface="Comic Sans MS" pitchFamily="66" charset="0"/>
              <a:buChar char="•"/>
              <a:defRPr sz="2000">
                <a:solidFill>
                  <a:srgbClr val="339933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66"/>
              </a:buClr>
              <a:buSzPct val="150000"/>
              <a:buFont typeface="Comic Sans MS" pitchFamily="66" charset="0"/>
              <a:buChar char="•"/>
              <a:defRPr sz="2000">
                <a:solidFill>
                  <a:srgbClr val="339933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66"/>
              </a:buClr>
              <a:buSzPct val="150000"/>
              <a:buFont typeface="Comic Sans MS" pitchFamily="66" charset="0"/>
              <a:buChar char="•"/>
              <a:defRPr sz="2000">
                <a:solidFill>
                  <a:srgbClr val="339933"/>
                </a:solidFill>
                <a:latin typeface="+mn-lt"/>
              </a:defRPr>
            </a:lvl9pPr>
          </a:lstStyle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kern="0" dirty="0">
                <a:solidFill>
                  <a:schemeClr val="tx1"/>
                </a:solidFill>
                <a:latin typeface="+mj-lt"/>
              </a:rPr>
              <a:t>TIMEHACK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kern="0" dirty="0">
                <a:solidFill>
                  <a:schemeClr val="tx1"/>
                </a:solidFill>
                <a:latin typeface="+mj-lt"/>
              </a:rPr>
              <a:t>IMSAFE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kern="0" dirty="0" smtClean="0">
                <a:solidFill>
                  <a:schemeClr val="tx1"/>
                </a:solidFill>
                <a:latin typeface="+mj-lt"/>
              </a:rPr>
              <a:t>DOR </a:t>
            </a:r>
            <a:r>
              <a:rPr lang="en-US" b="1" kern="0" dirty="0">
                <a:solidFill>
                  <a:schemeClr val="tx1"/>
                </a:solidFill>
                <a:latin typeface="+mj-lt"/>
              </a:rPr>
              <a:t>/ TTO POLICY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kern="0" dirty="0">
                <a:solidFill>
                  <a:schemeClr val="tx1"/>
                </a:solidFill>
                <a:latin typeface="+mj-lt"/>
              </a:rPr>
              <a:t>JUNK JACKET REVIEW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kern="0" dirty="0">
                <a:solidFill>
                  <a:schemeClr val="tx1"/>
                </a:solidFill>
                <a:latin typeface="+mj-lt"/>
              </a:rPr>
              <a:t>READ FILE / QUALIFICATIONS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BAE49062-14BD-11D8-A9D2-7895E750F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SAFETY / ORM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A7314AC-4907-5B1F-0D6F-A90D11F9E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CRM: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	- 2 Challenge Rule + Instrument Scan Criteria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	- Minute-to-live Rule + Altitude Callouts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CHANGE OF CONTROLS (loss of ICS)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CLEARING PROCEDURES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CONTINGENCIES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	</a:t>
            </a:r>
            <a:r>
              <a:rPr lang="en-US" sz="1800" b="1" dirty="0">
                <a:solidFill>
                  <a:schemeClr val="tx1"/>
                </a:solidFill>
                <a:latin typeface="+mj-lt"/>
              </a:rPr>
              <a:t>- PENETRATION – Turbulent Air, Icing, and Inadvertent IMC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	- APPROACH / MISSED APPROACH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	- WEATHER ALTERNATE / 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</a:rPr>
              <a:t>DIVERT</a:t>
            </a:r>
          </a:p>
          <a:p>
            <a:pPr marL="0" indent="0">
              <a:buNone/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+mj-lt"/>
              </a:rPr>
              <a:t>ORM</a:t>
            </a:r>
            <a:r>
              <a:rPr lang="en-US" sz="1800" b="1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en-US" sz="1800" dirty="0">
                <a:solidFill>
                  <a:schemeClr val="tx1"/>
                </a:solidFill>
                <a:hlinkClick r:id="rId2"/>
              </a:rPr>
              <a:t>VT-10 Aviation ORM Worksheet</a:t>
            </a:r>
            <a:endParaRPr lang="en-US" sz="1800" b="1" dirty="0">
              <a:solidFill>
                <a:schemeClr val="tx1"/>
              </a:solidFill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24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489CB846-25E9-CA90-DF67-6856386DB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4101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0430F-E7D2-EC79-9FC4-FA13502865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-HIGH/LOW CHART SYMBOLOGY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-LOST COMMUNICATION PROCEDURES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-GPS APPROACH PROCEDURES (FULL APPROACH VS. VECTORS TO FINAL)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-EMERGENCY ENGINE SHUTDOWN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-ABORT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>
                <a:solidFill>
                  <a:schemeClr val="tx1"/>
                </a:solidFill>
                <a:latin typeface="+mj-lt"/>
              </a:rPr>
              <a:t>-PROCEDURE </a:t>
            </a:r>
            <a:r>
              <a:rPr lang="en-US" sz="1800" b="1" dirty="0">
                <a:solidFill>
                  <a:schemeClr val="tx1"/>
                </a:solidFill>
                <a:latin typeface="+mj-lt"/>
              </a:rPr>
              <a:t>TURN APPROACH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C9772-7E39-8149-2D38-EA8D7EC026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GPS USAGE (LOAD FLIGHT PLAN IN GPS)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ABC716E8-5CC0-3A98-2714-5EE977A82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4102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060DD-B11A-4A06-DDA7-3CC13AA4AF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-SPECIAL USE AIRSPACE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-ENGINE FAILURE IMMEDIATELY     AFTER TAKEOFF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-ENGINE FAILURE DURING FLIGHT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-MISSED APPROACH/CLIMBOUT PROCEDURES.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59ADC-A2B4-E86F-0AA4-FB22400D97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2345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9571F26-5CDF-2D90-CFB4-28E4F2C59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4103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E34B7-B3C3-DFE0-EDD0-58DFCA813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-IMMEDIATE AIRSTART (PMU NORM)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-UNCOMMANDED PROPELLER FEATHER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-DEPARTURE PROCEDURE VERSUS RADAR VECTORS.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D9BD5-D125-4C8F-D11A-85FB2F7767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3889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F373FAA2-F7BB-354C-7538-3BD941E3C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4104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5249A-B7E6-0A2F-4ACC-A936630378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-NON-LOCAL FLIGHT PLANNING (AP-1, NOTAMS, WEATHER MINIMUMS FOR TAKEOFF, APPROACH, ALTERNATE)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-CTAF USAGE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>
                <a:solidFill>
                  <a:schemeClr val="tx1"/>
                </a:solidFill>
                <a:latin typeface="+mj-lt"/>
              </a:rPr>
              <a:t>-EJECTION</a:t>
            </a: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B370DA-B76E-D5A5-9436-D11F94FB52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00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4B2E5B9A-9012-E7CC-B585-6F45908CE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4105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A0047-C2DE-3FB7-BA69-4E8F14AD02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EP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-CLASS A OPERATIONS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-TCN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>
                <a:solidFill>
                  <a:schemeClr val="tx1"/>
                </a:solidFill>
                <a:latin typeface="+mj-lt"/>
              </a:rPr>
              <a:t>-USE </a:t>
            </a:r>
            <a:r>
              <a:rPr lang="en-US" sz="1800" b="1" dirty="0">
                <a:solidFill>
                  <a:schemeClr val="tx1"/>
                </a:solidFill>
                <a:latin typeface="+mj-lt"/>
              </a:rPr>
              <a:t>OF FSS/PMSV (IN-FLIGHT CHANGE OF FLIGHT PLAN, ACTIVATE FLIGHT PLANS, AND UPDATE WEATHER)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4C7094-FA1E-1AC4-4A24-88F2AD4C13B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008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A073EFE5-EF82-B65B-80FB-561F292CD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4106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485D6-6270-44C9-D88E-0B2BA6651A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-CNAF M-3710.7 TAKEOFF MINIMUMS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-CNAF M-3710.7 FUEL REQUIREMENTS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EP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>
                <a:solidFill>
                  <a:schemeClr val="tx1"/>
                </a:solidFill>
                <a:latin typeface="+mj-lt"/>
              </a:rPr>
              <a:t>-ANY </a:t>
            </a:r>
            <a:r>
              <a:rPr lang="en-US" sz="1800" b="1" dirty="0">
                <a:solidFill>
                  <a:schemeClr val="tx1"/>
                </a:solidFill>
                <a:latin typeface="+mj-lt"/>
              </a:rPr>
              <a:t>LIMITATION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2415C-4905-E418-2975-FCAD55B187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930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1BB6BA8-147D-04CD-BB20-F5CC05E8A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4107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A8C81-8C5F-7D4E-C0A2-D85E38848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PREVIOUS DISCUSS ITEM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>
                <a:solidFill>
                  <a:schemeClr val="tx1"/>
                </a:solidFill>
                <a:latin typeface="+mj-lt"/>
              </a:rPr>
              <a:t>-EKB USAGE AND FOREFLIGHT FLIGHT PLAN FILING</a:t>
            </a: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EP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LIMITATION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F4ACC6-A351-6E21-5018-E72CBF2BA9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249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82A308D9-8171-AFBD-2904-7AB2D827A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4201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42C04-7406-F493-5395-1CF1786D5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>
                <a:solidFill>
                  <a:schemeClr val="tx1"/>
                </a:solidFill>
                <a:latin typeface="+mj-lt"/>
              </a:rPr>
              <a:t>-CNAF M-3710.7 TAKEOFF MINIMUMS AND FUEL REQUIREMENTS</a:t>
            </a: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EMERGENCY PROCEDURE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LIMITATION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673CA7-3AF4-D859-AF12-8803A1FC3E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45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1A67549-D8D4-11F5-7CE1-CEAFB82CB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4202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6BF55-728C-4C4E-87D3-8F22B42D2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-CNAF M-3710.7 ALTERNATE REQUIREMENTS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-POSITION REPORTS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EMERGENCY PROCEDURE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</a:t>
            </a:r>
            <a:r>
              <a:rPr lang="en-US" sz="1800" b="1">
                <a:solidFill>
                  <a:schemeClr val="tx1"/>
                </a:solidFill>
                <a:latin typeface="+mj-lt"/>
              </a:rPr>
              <a:t>ANY LIMITATION</a:t>
            </a: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29AFEA-98D4-FF7A-0F67-50B0A91E4A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475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2BDDDBC-32F2-5299-6ED2-A9BE5B597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ADMIN -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32B79-5EA3-E523-7806-F96D59143B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BRIEF: 0600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WALK: 0715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START: 0745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TAKEOFF: 0800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LAND: 0954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B571081A-B0BD-F5D4-7FF8-DC2F5C34EC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AIRCRAFT: 9XX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SPOT: X-X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CALLSIGN: KATT XX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AIRCREW: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	Front: LT XX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	Rear:  ENS XX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E14F1FF-1DFC-E9A2-EA76-EF3A5B707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4203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9843A-AFD1-561D-E6CC-17F10273D3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-OPERATIONS AWAY FROM HOME FIELD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-APPROACH LIGHTING SYSTEM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EMERGENCY PROCEDURE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</a:t>
            </a:r>
            <a:r>
              <a:rPr lang="en-US" sz="1800" b="1">
                <a:solidFill>
                  <a:schemeClr val="tx1"/>
                </a:solidFill>
                <a:latin typeface="+mj-lt"/>
              </a:rPr>
              <a:t>ANY LIMITATION</a:t>
            </a: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6B679D-41CA-4050-A33B-3DAD018328E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319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9854F665-455F-07B2-DD11-4AF28F169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4204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A5B66-58BE-278A-293B-6A17FBCDB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-ICING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-DESCENT PLANNING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INSTRUMENT NAVIGATION PROCEDURE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EMERGENCY PROCEDURE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LIMITATION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D57312-93E9-DB4D-8091-F258115DD7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066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1983F0A-49B9-6DB7-E4F2-079720D6A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4205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2E820-1B81-0D91-36B8-97BC8D544E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-T-6A TYPE, EQUIPMENT CODE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-LOADING FLIGHT PLAN IN THE GPS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-GPS EN ROUTE PROCEDURES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RAIM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-RNAV/GPS APPROACH PROCEDURES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-BINGO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DIVERT PROFILE AND EXECUTION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-CARRIER/VFR </a:t>
            </a:r>
            <a:r>
              <a:rPr lang="en-US" sz="1800" b="1">
                <a:solidFill>
                  <a:schemeClr val="tx1"/>
                </a:solidFill>
                <a:latin typeface="+mj-lt"/>
              </a:rPr>
              <a:t>LANDING PROCEDURES</a:t>
            </a: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69FE6-82BC-F8A5-7E28-4AC990FE92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54746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10C5F13-B7FA-5436-00AA-8C65C3FA3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NAV 4390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E5383-5A25-A81A-237B-7E56DD73BA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114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-DIVERT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EMERGENCY PROCEDURE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INSTRUMENT NAVIGATION PROCEDURE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6DD0C-6A97-DAC2-3259-AB6C43533B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NONE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0298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00001DC-A5DC-ED61-2BEB-D5E2AE323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ADMIN -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C809A-1875-ADC5-3096-E8F579DAE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09800"/>
            <a:ext cx="73914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+mj-lt"/>
              </a:rPr>
              <a:t>WEATHER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Arial"/>
              </a:rPr>
              <a:t>NOTAMS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+mj-lt"/>
              </a:rPr>
              <a:t>TFR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+mj-lt"/>
              </a:rPr>
              <a:t>BASH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+mj-lt"/>
              </a:rPr>
              <a:t>FUELS: JOKER – XXX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+mj-lt"/>
              </a:rPr>
              <a:t>	      BINGO – XXX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+mj-lt"/>
              </a:rPr>
              <a:t>CLEARANCE – NPA XXX/DD 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175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TOLD</a:t>
            </a:r>
            <a:endParaRPr lang="en-US" sz="2800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819400" y="960474"/>
          <a:ext cx="1828800" cy="19050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929644044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45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5455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962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47896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30325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4759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6019800" y="960474"/>
          <a:ext cx="1828800" cy="1935126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929644044"/>
                    </a:ext>
                  </a:extLst>
                </a:gridCol>
              </a:tblGrid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458"/>
                  </a:ext>
                </a:extLst>
              </a:tr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54552"/>
                  </a:ext>
                </a:extLst>
              </a:tr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962004"/>
                  </a:ext>
                </a:extLst>
              </a:tr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478965"/>
                  </a:ext>
                </a:extLst>
              </a:tr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303255"/>
                  </a:ext>
                </a:extLst>
              </a:tr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4759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819400" y="4724400"/>
          <a:ext cx="1828800" cy="211233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929644044"/>
                    </a:ext>
                  </a:extLst>
                </a:gridCol>
              </a:tblGrid>
              <a:tr h="36843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458"/>
                  </a:ext>
                </a:extLst>
              </a:tr>
              <a:tr h="36843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54552"/>
                  </a:ext>
                </a:extLst>
              </a:tr>
              <a:tr h="343868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962004"/>
                  </a:ext>
                </a:extLst>
              </a:tr>
              <a:tr h="343868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478965"/>
                  </a:ext>
                </a:extLst>
              </a:tr>
              <a:tr h="343868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303255"/>
                  </a:ext>
                </a:extLst>
              </a:tr>
              <a:tr h="343868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475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6019800" y="4724399"/>
          <a:ext cx="1828800" cy="2112336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929644044"/>
                    </a:ext>
                  </a:extLst>
                </a:gridCol>
              </a:tblGrid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458"/>
                  </a:ext>
                </a:extLst>
              </a:tr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54552"/>
                  </a:ext>
                </a:extLst>
              </a:tr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962004"/>
                  </a:ext>
                </a:extLst>
              </a:tr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478965"/>
                  </a:ext>
                </a:extLst>
              </a:tr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303255"/>
                  </a:ext>
                </a:extLst>
              </a:tr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475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2819400" y="3124200"/>
          <a:ext cx="1828800" cy="9906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929644044"/>
                    </a:ext>
                  </a:extLst>
                </a:gridCol>
              </a:tblGrid>
              <a:tr h="3302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458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54552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962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631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7352ADB-60D4-0E15-F7A3-7794361C6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ADMIN - Communications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6188A-ADD9-A359-61EA-C534B8C52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COMM PLAN: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UHF (PRI) 1-2-19-3-4-6-ATC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VHF (AUX) 4-5-ATC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RADIO PROCEDURES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RADIO DISCIPLINE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7A93BD4B-09D9-13BE-BF2A-3A5297BE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ADMIN (DEPARTURE)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AC473-DEB1-FD34-39BC-6A7AC6DD3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PREFLIGHT			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STARTUP			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ATIS				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CLEARANCE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TAXI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RUN-UP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TAKEOFF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CLIMBOUT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DEPARTURE (CHECK-IN)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5758D247-6081-0D88-C45E-1ADBF761F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ADMIN (ENROUTE)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76ADE-B9D7-B393-C3B9-EA3EEFE23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ROUTE BRIEF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20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NAVIGATIONAL AIDS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20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TURNPOINT PROCEDURES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46403598-8CDE-A9A9-485D-599AB15BD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ADMIN (RECOVERY)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C6DFB-61A6-CE01-76E7-308B54CC8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STAR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ENROUTE DESCENT / ATIS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DROP-IN AIRFIELD BRIEF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INSTRUMENT APPROACHES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MISSED APPROACH PROCEDURES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DESTINATION AIRFIELD FIELD DIAGRAM REVIEW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345C0F44-4592-2AA6-6828-30EFC3BA6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EMERGENCIES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D7296-0414-289B-EBFE-5A7E669EB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981200"/>
            <a:ext cx="8763000" cy="4876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ABORTS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DIVERT FIELDS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WAVEOFF / GO-AROUND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MIN AND EMERG FUEL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LOSS OF POWER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RADIO / ICS FAILURE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LOSS SIGHT / LOST WINGMAN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DOWNED PILOT AND AIRCRAFT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BIRDSTRIKE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OTHER AIRCRAFT EMERGENCIES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OBOGS / PHYSIOLOGICAL EPISODES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OUT OF CONTROL FLIGHT (OCF) / SPIN: RECOGNITION &amp; RECOVERY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EJECTION (6,000 / 2,000 / LOSS OF ICS)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ldcats">
  <a:themeElements>
    <a:clrScheme name="Wildc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Wildcats">
      <a:majorFont>
        <a:latin typeface="Arial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Wildc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ldcat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ldcat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ldcat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ldcat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ldcat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ldcat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19517</TotalTime>
  <Words>716</Words>
  <Application>Microsoft Office PowerPoint</Application>
  <PresentationFormat>On-screen Show (4:3)</PresentationFormat>
  <Paragraphs>210</Paragraphs>
  <Slides>23</Slides>
  <Notes>0</Notes>
  <HiddenSlides>13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Comic Sans MS</vt:lpstr>
      <vt:lpstr>Times New Roman</vt:lpstr>
      <vt:lpstr>Wildcats</vt:lpstr>
      <vt:lpstr>NAV4___</vt:lpstr>
      <vt:lpstr>ADMIN - Schedule</vt:lpstr>
      <vt:lpstr>ADMIN - Planning</vt:lpstr>
      <vt:lpstr>PowerPoint Presentation</vt:lpstr>
      <vt:lpstr>ADMIN - Communications</vt:lpstr>
      <vt:lpstr>ADMIN (DEPARTURE)</vt:lpstr>
      <vt:lpstr>ADMIN (ENROUTE)</vt:lpstr>
      <vt:lpstr>ADMIN (RECOVERY)</vt:lpstr>
      <vt:lpstr>EMERGENCIES</vt:lpstr>
      <vt:lpstr>SAFETY / ORM</vt:lpstr>
      <vt:lpstr>NAV 4101 DISCUSS ITEMS</vt:lpstr>
      <vt:lpstr>NAV 4102 DISCUSS ITEMS</vt:lpstr>
      <vt:lpstr>NAV 4103 DISCUSS ITEMS</vt:lpstr>
      <vt:lpstr>NAV 4104 DISCUSS ITEMS</vt:lpstr>
      <vt:lpstr>NAV 4105 DISCUSS ITEMS</vt:lpstr>
      <vt:lpstr>NAV 4106 DISCUSS ITEMS</vt:lpstr>
      <vt:lpstr>NAV 4107 DISCUSS ITEMS</vt:lpstr>
      <vt:lpstr>NAV 4201 DISCUSS ITEMS</vt:lpstr>
      <vt:lpstr>NAV 4202 DISCUSS ITEMS</vt:lpstr>
      <vt:lpstr>NAV 4203 DISCUSS ITEMS</vt:lpstr>
      <vt:lpstr>NAV 4204 DISCUSS ITEMS</vt:lpstr>
      <vt:lpstr>NAV 4205 DISCUSS ITEMS</vt:lpstr>
      <vt:lpstr>NAV 4390 DISCUSS ITEMS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Jim and Carol Brockmann</dc:creator>
  <cp:lastModifiedBy>Chisum, Billy J LT USN (USA)</cp:lastModifiedBy>
  <cp:revision>716</cp:revision>
  <cp:lastPrinted>2014-09-24T15:40:08Z</cp:lastPrinted>
  <dcterms:created xsi:type="dcterms:W3CDTF">1999-08-24T23:59:32Z</dcterms:created>
  <dcterms:modified xsi:type="dcterms:W3CDTF">2024-12-30T17:40:59Z</dcterms:modified>
  <cp:contentStatus/>
</cp:coreProperties>
</file>